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3" r:id="rId3"/>
    <p:sldId id="259" r:id="rId4"/>
    <p:sldId id="260" r:id="rId5"/>
    <p:sldId id="264" r:id="rId6"/>
    <p:sldId id="261" r:id="rId7"/>
    <p:sldId id="265" r:id="rId8"/>
    <p:sldId id="262" r:id="rId9"/>
    <p:sldId id="266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B7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71958" autoAdjust="0"/>
  </p:normalViewPr>
  <p:slideViewPr>
    <p:cSldViewPr>
      <p:cViewPr varScale="1">
        <p:scale>
          <a:sx n="50" d="100"/>
          <a:sy n="50" d="100"/>
        </p:scale>
        <p:origin x="-9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494" y="28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8A057C2-34A7-4176-A77D-C84918106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CEF9A5B-DF5E-4F4B-A0C2-F9A729365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2AFE74-6F06-42DB-B01E-64FF6BB9DBC1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EF9A5B-DF5E-4F4B-A0C2-F9A729365A6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EF9A5B-DF5E-4F4B-A0C2-F9A729365A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EF9A5B-DF5E-4F4B-A0C2-F9A729365A6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EF9A5B-DF5E-4F4B-A0C2-F9A729365A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Friendship</a:t>
            </a:r>
            <a:r>
              <a:rPr lang="en-US" baseline="0" dirty="0" smtClean="0"/>
              <a:t> </a:t>
            </a:r>
            <a:r>
              <a:rPr lang="en-US" baseline="0" smtClean="0"/>
              <a:t>was evaluated </a:t>
            </a:r>
            <a:r>
              <a:rPr lang="en-US" baseline="0" dirty="0" smtClean="0"/>
              <a:t>at 3 points in time Aug 07, Feb 08 and May 08, in  a MBA class. Each respondent were given a roster with all student names and were asked to rate </a:t>
            </a:r>
            <a:r>
              <a:rPr lang="en-US" sz="1200" u="sng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each person</a:t>
            </a:r>
            <a:r>
              <a:rPr lang="en-US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as: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1 </a:t>
            </a:r>
            <a:r>
              <a:rPr lang="en-US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= An acquaintance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= A friend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3</a:t>
            </a:r>
            <a:r>
              <a:rPr lang="en-US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= A close friend</a:t>
            </a:r>
            <a:r>
              <a:rPr lang="en-US" sz="12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Leave Blank</a:t>
            </a:r>
            <a:r>
              <a:rPr lang="en-US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= Other than perhaps simply being in the same classroom as me, I don’t really know this person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EF9A5B-DF5E-4F4B-A0C2-F9A729365A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EF9A5B-DF5E-4F4B-A0C2-F9A729365A6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EF9A5B-DF5E-4F4B-A0C2-F9A729365A6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EF9A5B-DF5E-4F4B-A0C2-F9A729365A6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228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4572000" y="0"/>
            <a:ext cx="45720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 userDrawn="1"/>
        </p:nvSpPr>
        <p:spPr bwMode="white">
          <a:xfrm>
            <a:off x="4572000" y="152400"/>
            <a:ext cx="426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latin typeface="Arial" pitchFamily="34" charset="0"/>
              </a:rPr>
              <a:t>University of Kentucky – Gatton College of Business</a:t>
            </a:r>
          </a:p>
        </p:txBody>
      </p:sp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76200" y="5791200"/>
            <a:ext cx="11430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Rectangle 19"/>
          <p:cNvSpPr>
            <a:spLocks noChangeArrowheads="1"/>
          </p:cNvSpPr>
          <p:nvPr userDrawn="1"/>
        </p:nvSpPr>
        <p:spPr bwMode="auto">
          <a:xfrm>
            <a:off x="0" y="57150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 userDrawn="1"/>
        </p:nvSpPr>
        <p:spPr bwMode="auto">
          <a:xfrm>
            <a:off x="1295400" y="6629400"/>
            <a:ext cx="7848600" cy="228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1" name="Picture 14" descr="image00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791200"/>
            <a:ext cx="990600" cy="9906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374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7374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9450"/>
            <a:ext cx="2057400" cy="5032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79450"/>
            <a:ext cx="6019800" cy="5032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0013"/>
            <a:ext cx="4038600" cy="4341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4038600" cy="4341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76200" y="5791200"/>
            <a:ext cx="11430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0" y="57150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67945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 — one line max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70013"/>
            <a:ext cx="8229600" cy="4341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3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 userDrawn="1"/>
        </p:nvSpPr>
        <p:spPr bwMode="auto">
          <a:xfrm>
            <a:off x="4572000" y="0"/>
            <a:ext cx="45720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 userDrawn="1"/>
        </p:nvSpPr>
        <p:spPr bwMode="white">
          <a:xfrm>
            <a:off x="4572000" y="152400"/>
            <a:ext cx="426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latin typeface="Arial" pitchFamily="34" charset="0"/>
              </a:rPr>
              <a:t>University of Kentucky – Gatton College of Business</a:t>
            </a:r>
          </a:p>
        </p:txBody>
      </p:sp>
      <p:sp>
        <p:nvSpPr>
          <p:cNvPr id="1046" name="Rectangle 22"/>
          <p:cNvSpPr>
            <a:spLocks noChangeArrowheads="1"/>
          </p:cNvSpPr>
          <p:nvPr userDrawn="1"/>
        </p:nvSpPr>
        <p:spPr bwMode="auto">
          <a:xfrm>
            <a:off x="1295400" y="6629400"/>
            <a:ext cx="7848600" cy="228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034" name="Picture 14" descr="image00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5791200"/>
            <a:ext cx="990600" cy="9906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hf hdr="0" ftr="0" dt="0"/>
  <p:txStyles>
    <p:titleStyle>
      <a:lvl1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pitchFamily="34" charset="0"/>
        </a:defRPr>
      </a:lvl2pPr>
      <a:lvl3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pitchFamily="34" charset="0"/>
        </a:defRPr>
      </a:lvl3pPr>
      <a:lvl4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pitchFamily="34" charset="0"/>
        </a:defRPr>
      </a:lvl4pPr>
      <a:lvl5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pitchFamily="34" charset="0"/>
        </a:defRPr>
      </a:lvl5pPr>
      <a:lvl6pPr marL="457200" algn="l" rtl="0" fontAlgn="base">
        <a:lnSpc>
          <a:spcPts val="32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fontAlgn="base">
        <a:lnSpc>
          <a:spcPts val="32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fontAlgn="base">
        <a:lnSpc>
          <a:spcPts val="32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fontAlgn="base">
        <a:lnSpc>
          <a:spcPts val="32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684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943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517775" indent="-22701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974975" indent="-227013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3432175" indent="-227013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889375" indent="-227013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4346575" indent="-227013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ucr.edu/~hanneman/nettex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alytictech.com/mgt780/exercises/xintroduction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alytictech.com/mgt780/exercises/xvisualization.ht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LAB 1 – Intro to Ucinet &amp; </a:t>
            </a:r>
            <a:r>
              <a:rPr lang="en-US" dirty="0" err="1" smtClean="0"/>
              <a:t>Netdraw</a:t>
            </a:r>
            <a:endParaRPr lang="en-US" dirty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362200"/>
            <a:ext cx="78486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Virginie </a:t>
            </a:r>
            <a:r>
              <a:rPr lang="en-US" dirty="0" smtClean="0"/>
              <a:t>Kidwell</a:t>
            </a:r>
            <a:endParaRPr lang="en-US" dirty="0"/>
          </a:p>
          <a:p>
            <a:r>
              <a:rPr lang="en-US" dirty="0" smtClean="0"/>
              <a:t>Travis Grosser</a:t>
            </a:r>
            <a:endParaRPr lang="en-US" dirty="0"/>
          </a:p>
          <a:p>
            <a:r>
              <a:rPr lang="en-US" i="1" dirty="0" smtClean="0"/>
              <a:t>Doctoral Candidates in Management</a:t>
            </a:r>
            <a:endParaRPr lang="en-US" i="1" dirty="0"/>
          </a:p>
          <a:p>
            <a:r>
              <a:rPr lang="en-US" b="1" dirty="0">
                <a:solidFill>
                  <a:schemeClr val="accent1"/>
                </a:solidFill>
              </a:rPr>
              <a:t>Links Center for Social Network Research in Business</a:t>
            </a:r>
          </a:p>
          <a:p>
            <a:r>
              <a:rPr lang="en-US" dirty="0"/>
              <a:t>Gatton College of Business &amp; Economics</a:t>
            </a:r>
          </a:p>
          <a:p>
            <a:r>
              <a:rPr lang="en-US" dirty="0"/>
              <a:t>University of Kentucky</a:t>
            </a:r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endParaRPr lang="en-US" sz="1400" b="1" i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chemeClr val="accent1"/>
                </a:solidFill>
              </a:rPr>
              <a:t>MGT 780 – Social Network Analysis</a:t>
            </a:r>
            <a:endParaRPr lang="en-US" b="1" i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chemeClr val="accent1"/>
                </a:solidFill>
              </a:rPr>
              <a:t>Steve Borgatti</a:t>
            </a:r>
            <a:endParaRPr lang="en-US" sz="1700" b="1" dirty="0"/>
          </a:p>
          <a:p>
            <a:pPr>
              <a:lnSpc>
                <a:spcPct val="90000"/>
              </a:lnSpc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SOCIAL NETWORK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main reasons for using "formal" methods in representing social network data:</a:t>
            </a:r>
          </a:p>
          <a:p>
            <a:pPr>
              <a:buNone/>
            </a:pPr>
            <a:endParaRPr lang="en-US" sz="1000" dirty="0" smtClean="0"/>
          </a:p>
          <a:p>
            <a:pPr marL="1031875" lvl="1" indent="-457200">
              <a:buFont typeface="+mj-lt"/>
              <a:buAutoNum type="arabicPeriod"/>
            </a:pPr>
            <a:r>
              <a:rPr lang="en-US" sz="2000" dirty="0" smtClean="0"/>
              <a:t>Efficiency- Matrices and graphs are compact and systematic. They summarize and present a lot of information quickly and easily; They allow to describe patterns of social relations. </a:t>
            </a:r>
          </a:p>
          <a:p>
            <a:pPr marL="1031875" lvl="1" indent="-457200">
              <a:buFont typeface="+mj-lt"/>
              <a:buAutoNum type="arabicPeriod"/>
            </a:pPr>
            <a:r>
              <a:rPr lang="en-US" sz="2000" dirty="0" smtClean="0"/>
              <a:t>Technology- Matrices and graphs allow us to apply computers to analyzing data.</a:t>
            </a:r>
          </a:p>
          <a:p>
            <a:pPr marL="1031875" lvl="1" indent="-457200">
              <a:buFont typeface="+mj-lt"/>
              <a:buAutoNum type="arabicPeriod"/>
            </a:pPr>
            <a:r>
              <a:rPr lang="en-US" sz="2000" dirty="0" smtClean="0"/>
              <a:t>Identifying Patterns- Matrices and graphs have rules and conventions.</a:t>
            </a:r>
          </a:p>
          <a:p>
            <a:pPr marL="1031875" lvl="1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1200" dirty="0" smtClean="0"/>
              <a:t>Source: </a:t>
            </a:r>
            <a:r>
              <a:rPr lang="en-US" sz="1200" dirty="0" smtClean="0">
                <a:hlinkClick r:id="rId3"/>
              </a:rPr>
              <a:t>Hanneman &amp; Riddle</a:t>
            </a:r>
            <a:endParaRPr lang="en-US" sz="1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GENERAL TIPS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44987"/>
          </a:xfrm>
        </p:spPr>
        <p:txBody>
          <a:bodyPr/>
          <a:lstStyle/>
          <a:p>
            <a:r>
              <a:rPr lang="en-US" dirty="0" smtClean="0"/>
              <a:t>Always download the newest version, before to start!</a:t>
            </a:r>
          </a:p>
          <a:p>
            <a:r>
              <a:rPr lang="en-US" dirty="0" smtClean="0"/>
              <a:t>Change your default folder: File/Change Default Folder or Use task bar at bottom </a:t>
            </a:r>
          </a:p>
          <a:p>
            <a:r>
              <a:rPr lang="en-US" dirty="0" smtClean="0"/>
              <a:t>In case you have some long path names for your files, save all your files you need on your C drive so the path is C:\folder name before to start analysis.</a:t>
            </a:r>
          </a:p>
          <a:p>
            <a:r>
              <a:rPr lang="en-US" dirty="0" smtClean="0"/>
              <a:t>Each Ucinet file comes with a .##h and .##d files, if you change the name to one file you must change it to the other extension. As well if you email your file you need both extension to open a file. </a:t>
            </a:r>
          </a:p>
          <a:p>
            <a:r>
              <a:rPr lang="en-US" dirty="0" smtClean="0"/>
              <a:t>Use the help function, or just try to Google your question!</a:t>
            </a:r>
          </a:p>
          <a:p>
            <a:r>
              <a:rPr lang="en-US" dirty="0" smtClean="0"/>
              <a:t>Do not be afraid to try and ‘click’ around! As with any software the main way to learn is through hands on experience!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UCINET OVERVIEW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Menu – Basic functions to manage </a:t>
            </a:r>
            <a:r>
              <a:rPr lang="en-US" dirty="0" err="1" smtClean="0"/>
              <a:t>Ucinet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Data Menu – Main functions to set up your </a:t>
            </a:r>
            <a:r>
              <a:rPr lang="en-US" dirty="0" err="1" smtClean="0"/>
              <a:t>Ucinet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Transform Menu – Main functions to transform Matrices</a:t>
            </a:r>
          </a:p>
          <a:p>
            <a:r>
              <a:rPr lang="en-US" dirty="0" smtClean="0"/>
              <a:t>Tools Menu – Main functions to conduct statistical analysis</a:t>
            </a:r>
          </a:p>
          <a:p>
            <a:r>
              <a:rPr lang="en-US" dirty="0" smtClean="0"/>
              <a:t>Network Menu – Main functions to run Network analysis</a:t>
            </a:r>
          </a:p>
          <a:p>
            <a:r>
              <a:rPr lang="en-US" dirty="0" smtClean="0"/>
              <a:t>Visualize Menu –  Access to </a:t>
            </a:r>
            <a:r>
              <a:rPr lang="en-US" dirty="0" err="1" smtClean="0"/>
              <a:t>Netdraw</a:t>
            </a:r>
            <a:endParaRPr lang="en-US" dirty="0" smtClean="0"/>
          </a:p>
          <a:p>
            <a:r>
              <a:rPr lang="en-US" dirty="0" smtClean="0"/>
              <a:t>Options Menu – Miscellaneous function</a:t>
            </a:r>
          </a:p>
          <a:p>
            <a:r>
              <a:rPr lang="en-US" dirty="0" smtClean="0"/>
              <a:t>Help Menu</a:t>
            </a:r>
          </a:p>
          <a:p>
            <a:r>
              <a:rPr lang="en-US" dirty="0" smtClean="0"/>
              <a:t>Shortcut Bar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pPr algn="ctr"/>
            <a:r>
              <a:rPr lang="en-US" dirty="0" smtClean="0"/>
              <a:t>NETDRAW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4495800"/>
          </a:xfrm>
        </p:spPr>
        <p:txBody>
          <a:bodyPr/>
          <a:lstStyle/>
          <a:p>
            <a:r>
              <a:rPr lang="en-US" dirty="0" smtClean="0"/>
              <a:t>File Menu – Print and Save network map </a:t>
            </a:r>
          </a:p>
          <a:p>
            <a:r>
              <a:rPr lang="en-US" dirty="0" smtClean="0"/>
              <a:t>Edit Menu – Copy function (very convenient to copy a network picture 		           into </a:t>
            </a:r>
            <a:r>
              <a:rPr lang="en-US" dirty="0" err="1" smtClean="0"/>
              <a:t>ppt</a:t>
            </a:r>
            <a:r>
              <a:rPr lang="en-US" dirty="0" smtClean="0"/>
              <a:t>)</a:t>
            </a:r>
          </a:p>
          <a:p>
            <a:r>
              <a:rPr lang="en-US" dirty="0" smtClean="0"/>
              <a:t>Layout Menu – Main function to change network map layout</a:t>
            </a:r>
          </a:p>
          <a:p>
            <a:r>
              <a:rPr lang="en-US" dirty="0" smtClean="0"/>
              <a:t>Analysis Menu – Allow to run some analysis directly in </a:t>
            </a:r>
            <a:r>
              <a:rPr lang="en-US" dirty="0" err="1" smtClean="0"/>
              <a:t>Netdraw</a:t>
            </a:r>
            <a:r>
              <a:rPr lang="en-US" dirty="0" smtClean="0"/>
              <a:t>!</a:t>
            </a:r>
          </a:p>
          <a:p>
            <a:r>
              <a:rPr lang="en-US" dirty="0" smtClean="0"/>
              <a:t>Transform Menu – Access attribute data file, transform network data</a:t>
            </a:r>
          </a:p>
          <a:p>
            <a:r>
              <a:rPr lang="en-US" dirty="0" smtClean="0"/>
              <a:t>Properties Menu – Main functions to change color, size, looks of 	 	                     network maps</a:t>
            </a:r>
          </a:p>
          <a:p>
            <a:r>
              <a:rPr lang="en-US" dirty="0" smtClean="0"/>
              <a:t>Task Bar</a:t>
            </a:r>
          </a:p>
          <a:p>
            <a:r>
              <a:rPr lang="en-US" dirty="0" smtClean="0"/>
              <a:t>Options Menu</a:t>
            </a:r>
          </a:p>
          <a:p>
            <a:r>
              <a:rPr lang="en-US" dirty="0" smtClean="0"/>
              <a:t>Help Menu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pPr algn="ctr"/>
            <a:r>
              <a:rPr lang="en-US" dirty="0" smtClean="0"/>
              <a:t>Exercise with Provided Data (MBA)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24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Describe  friendship Aug 07, friendship Feb 08 and friendship May 08 data file. Rename each matrix as stated here. What size are each matrix? [Data/ Describe]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Match each matrix such that they all will be of the same size, with only the same columns and rows present in all matrices, thus the intersection of those 3 matrices = all respondents for the 3 surveys. Name matched matrices file as –match-Aug-Feb-May [Data/ Match Multiple Dataset]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Join the matched datasets friendship Aug. Feb May from step 2, then display join matrices, name join matrices file as join Friendship Aug-Feb-May. [Data/ </a:t>
            </a:r>
            <a:r>
              <a:rPr lang="en-US" dirty="0" smtClean="0"/>
              <a:t>Join by matrices]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Now we are going to use an attribute vector to extract a sub-matrix, such as extract a sub matrix of friendship Aug  08 (using individual file) for  male only [Extract/ via Subgraph attribute vector]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pPr algn="ctr"/>
            <a:r>
              <a:rPr lang="en-US" dirty="0" smtClean="0"/>
              <a:t>Exercise with Provided Data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en-US" dirty="0" smtClean="0"/>
              <a:t>Run univariate on the joined file. [Tool/ Univariate]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dirty="0" smtClean="0"/>
              <a:t>Open univariate output in Ucinet spreadsheet. Export output in Excel.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dirty="0" smtClean="0"/>
              <a:t>Now open </a:t>
            </a:r>
            <a:r>
              <a:rPr lang="en-US" dirty="0" err="1" smtClean="0"/>
              <a:t>Netdraw</a:t>
            </a:r>
            <a:r>
              <a:rPr lang="en-US" dirty="0" smtClean="0"/>
              <a:t>. Import Joined file. Import Attribute file (in that order!). 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dirty="0" smtClean="0"/>
              <a:t>Display Friendship Aug only then Friendship Feb only then Friendship May only. Each time optimize layout using [Lightning] symbol.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dirty="0" smtClean="0"/>
              <a:t>Now Display all 3 relationships at once. Under [</a:t>
            </a:r>
            <a:r>
              <a:rPr lang="en-US" dirty="0" err="1" smtClean="0"/>
              <a:t>Rel</a:t>
            </a:r>
            <a:r>
              <a:rPr lang="en-US" dirty="0" smtClean="0"/>
              <a:t>] Tab select each relationships.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dirty="0" smtClean="0"/>
              <a:t>Back to display only Friendship Aug, now color the nodes by male attribute, and size the node by age, saved the map as a jpeg file, last reset all nodes to default.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dirty="0" smtClean="0"/>
              <a:t>Run centrality, and size node by degree centrality. [Analysis/ Centrality Measures]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Q&amp;A on Exercises (To do before lab!)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Getting acquainted with Ucinet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4"/>
              </a:rPr>
              <a:t>Elementary network visualization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92150"/>
          </a:xfrm>
        </p:spPr>
        <p:txBody>
          <a:bodyPr/>
          <a:lstStyle/>
          <a:p>
            <a:pPr algn="ctr"/>
            <a:r>
              <a:rPr lang="en-US" sz="4000" dirty="0" smtClean="0"/>
              <a:t>Thank You!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7787"/>
          </a:xfrm>
        </p:spPr>
        <p:txBody>
          <a:bodyPr/>
          <a:lstStyle/>
          <a:p>
            <a:pPr algn="ctr">
              <a:buNone/>
            </a:pPr>
            <a:r>
              <a:rPr lang="en-US" sz="6000" dirty="0" smtClean="0"/>
              <a:t>????</a:t>
            </a:r>
          </a:p>
          <a:p>
            <a:pPr algn="ctr">
              <a:buNone/>
            </a:pPr>
            <a:r>
              <a:rPr lang="en-US" sz="6000" dirty="0" smtClean="0"/>
              <a:t>??</a:t>
            </a:r>
          </a:p>
          <a:p>
            <a:pPr algn="ctr">
              <a:buNone/>
            </a:pPr>
            <a:r>
              <a:rPr lang="en-US" sz="6000" dirty="0" smtClean="0"/>
              <a:t>?</a:t>
            </a:r>
            <a:endParaRPr 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omson Medstat 2002">
  <a:themeElements>
    <a:clrScheme name="">
      <a:dk1>
        <a:srgbClr val="000000"/>
      </a:dk1>
      <a:lt1>
        <a:srgbClr val="FFFFFF"/>
      </a:lt1>
      <a:dk2>
        <a:srgbClr val="7BA596"/>
      </a:dk2>
      <a:lt2>
        <a:srgbClr val="7F6798"/>
      </a:lt2>
      <a:accent1>
        <a:srgbClr val="191B7B"/>
      </a:accent1>
      <a:accent2>
        <a:srgbClr val="E98032"/>
      </a:accent2>
      <a:accent3>
        <a:srgbClr val="FFFFFF"/>
      </a:accent3>
      <a:accent4>
        <a:srgbClr val="000000"/>
      </a:accent4>
      <a:accent5>
        <a:srgbClr val="ABABBF"/>
      </a:accent5>
      <a:accent6>
        <a:srgbClr val="D3732C"/>
      </a:accent6>
      <a:hlink>
        <a:srgbClr val="9E2F37"/>
      </a:hlink>
      <a:folHlink>
        <a:srgbClr val="7C9DC0"/>
      </a:folHlink>
    </a:clrScheme>
    <a:fontScheme name="Thomson Medstat 20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omson Medstat 20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son Medstat 200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son Medstat 200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son Medstat 200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son Medstat 200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son Medstat 200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son Medstat 200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son Medstat 200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son Medstat 200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son Medstat 200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son Medstat 200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son Medstat 200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son Medstat 2002 13">
        <a:dk1>
          <a:srgbClr val="000000"/>
        </a:dk1>
        <a:lt1>
          <a:srgbClr val="FFFFFF"/>
        </a:lt1>
        <a:dk2>
          <a:srgbClr val="FFDB00"/>
        </a:dk2>
        <a:lt2>
          <a:srgbClr val="7C9DC0"/>
        </a:lt2>
        <a:accent1>
          <a:srgbClr val="191B7B"/>
        </a:accent1>
        <a:accent2>
          <a:srgbClr val="E98032"/>
        </a:accent2>
        <a:accent3>
          <a:srgbClr val="FFFFFF"/>
        </a:accent3>
        <a:accent4>
          <a:srgbClr val="000000"/>
        </a:accent4>
        <a:accent5>
          <a:srgbClr val="ABABBF"/>
        </a:accent5>
        <a:accent6>
          <a:srgbClr val="D3732C"/>
        </a:accent6>
        <a:hlink>
          <a:srgbClr val="7BA596"/>
        </a:hlink>
        <a:folHlink>
          <a:srgbClr val="7F67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son Medstat 2002 14">
        <a:dk1>
          <a:srgbClr val="000000"/>
        </a:dk1>
        <a:lt1>
          <a:srgbClr val="FFFFFF"/>
        </a:lt1>
        <a:dk2>
          <a:srgbClr val="C99F05"/>
        </a:dk2>
        <a:lt2>
          <a:srgbClr val="7C9DC0"/>
        </a:lt2>
        <a:accent1>
          <a:srgbClr val="191B7B"/>
        </a:accent1>
        <a:accent2>
          <a:srgbClr val="E98032"/>
        </a:accent2>
        <a:accent3>
          <a:srgbClr val="FFFFFF"/>
        </a:accent3>
        <a:accent4>
          <a:srgbClr val="000000"/>
        </a:accent4>
        <a:accent5>
          <a:srgbClr val="ABABBF"/>
        </a:accent5>
        <a:accent6>
          <a:srgbClr val="D3732C"/>
        </a:accent6>
        <a:hlink>
          <a:srgbClr val="7BA596"/>
        </a:hlink>
        <a:folHlink>
          <a:srgbClr val="7F67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son Medstat 2002 15">
        <a:dk1>
          <a:srgbClr val="000000"/>
        </a:dk1>
        <a:lt1>
          <a:srgbClr val="FFFFFF"/>
        </a:lt1>
        <a:dk2>
          <a:srgbClr val="FFDB00"/>
        </a:dk2>
        <a:lt2>
          <a:srgbClr val="7C9DC0"/>
        </a:lt2>
        <a:accent1>
          <a:srgbClr val="191B7B"/>
        </a:accent1>
        <a:accent2>
          <a:srgbClr val="E98032"/>
        </a:accent2>
        <a:accent3>
          <a:srgbClr val="FFFFFF"/>
        </a:accent3>
        <a:accent4>
          <a:srgbClr val="000000"/>
        </a:accent4>
        <a:accent5>
          <a:srgbClr val="ABABBF"/>
        </a:accent5>
        <a:accent6>
          <a:srgbClr val="D3732C"/>
        </a:accent6>
        <a:hlink>
          <a:srgbClr val="9E2F37"/>
        </a:hlink>
        <a:folHlink>
          <a:srgbClr val="7F67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son Medstat 2002 16">
        <a:dk1>
          <a:srgbClr val="000000"/>
        </a:dk1>
        <a:lt1>
          <a:srgbClr val="FFFFFF"/>
        </a:lt1>
        <a:dk2>
          <a:srgbClr val="7BA596"/>
        </a:dk2>
        <a:lt2>
          <a:srgbClr val="7C9DC0"/>
        </a:lt2>
        <a:accent1>
          <a:srgbClr val="191B7B"/>
        </a:accent1>
        <a:accent2>
          <a:srgbClr val="E98032"/>
        </a:accent2>
        <a:accent3>
          <a:srgbClr val="FFFFFF"/>
        </a:accent3>
        <a:accent4>
          <a:srgbClr val="000000"/>
        </a:accent4>
        <a:accent5>
          <a:srgbClr val="ABABBF"/>
        </a:accent5>
        <a:accent6>
          <a:srgbClr val="D3732C"/>
        </a:accent6>
        <a:hlink>
          <a:srgbClr val="9E2F37"/>
        </a:hlink>
        <a:folHlink>
          <a:srgbClr val="7F679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19211</TotalTime>
  <Words>733</Words>
  <Application>Microsoft Office PowerPoint</Application>
  <PresentationFormat>On-screen Show (4:3)</PresentationFormat>
  <Paragraphs>88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Thomson Medstat 2002</vt:lpstr>
      <vt:lpstr>LAB 1 – Intro to Ucinet &amp; Netdraw</vt:lpstr>
      <vt:lpstr>SOCIAL NETWORK DATA</vt:lpstr>
      <vt:lpstr>GENERAL TIPS</vt:lpstr>
      <vt:lpstr>UCINET OVERVIEW</vt:lpstr>
      <vt:lpstr>NETDRAW OVERVIEW</vt:lpstr>
      <vt:lpstr>Exercise with Provided Data (MBA)</vt:lpstr>
      <vt:lpstr>Exercise with Provided Data (Cont.)</vt:lpstr>
      <vt:lpstr>Q&amp;A on Exercises (To do before lab!)</vt:lpstr>
      <vt:lpstr>Thank You!</vt:lpstr>
    </vt:vector>
  </TitlesOfParts>
  <Company>Thomson Medstat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Medstat’s Research Business</dc:title>
  <dc:creator>Jon Conklin</dc:creator>
  <cp:lastModifiedBy>Ginny Kidwell</cp:lastModifiedBy>
  <cp:revision>1020</cp:revision>
  <dcterms:created xsi:type="dcterms:W3CDTF">2007-03-15T01:17:20Z</dcterms:created>
  <dcterms:modified xsi:type="dcterms:W3CDTF">2010-02-05T21:29:36Z</dcterms:modified>
</cp:coreProperties>
</file>